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34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5739-5FC2-F70E-553A-FC0387239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7A5D1-77D1-B2E7-C413-D9E41909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B723-CB79-8207-EC40-75C3CF2C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10F47-9976-5B98-677D-D6708BBC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EFEE0-977A-25BB-1F4E-0974E34D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4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B3E9-D65A-540A-C98E-0CD4AC7C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55B56-4D5F-8986-8C1C-C188EBE5C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B83BC-BDE6-844D-5136-B7B46936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64445-EA2F-90B3-0374-442FCEDE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512B-C3A1-682B-9965-2ED8D575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6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C5801-5A77-C5D9-1E58-E5CC67033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D84CF-F38D-7D97-EF3D-D76E68AD0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7A835-AB4A-0B03-8D0C-30E870CB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87D7-03F3-1E2B-55A6-FDED1F93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EF96-40F5-AB56-E6C0-79F4E568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8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118E-4245-C989-323E-D8080621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CB8B9-7B46-B85E-48F6-67F7C82A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869A7-79DA-7C28-8373-BBC0B00D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35C4-DB14-1D7E-B7FC-21CB8C50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CAD3-95E6-4E0B-82E5-7368E1AA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66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0146-D046-CFF2-D4B1-705D4B60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6036B-2702-C53A-DFE8-0ED68F6AC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83C4-8E40-D7B8-88D7-72160355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3AE11-2DFC-11B4-124F-2E3482EB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4E2B-D68F-483B-1CAC-5B774E42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EE33F-E020-4F0A-D956-AEFC7CCB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071F0-4B43-DEBE-F8FF-750D0C1F7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AEA41-A6E2-D535-14D3-F6700E286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4E15-E556-F8A9-EAFF-DA90EBEA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6B77F-9B3D-3D50-615A-3FF16E02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02B6F-6FB9-A690-9E7C-DAE1F951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7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61D9-797B-990F-F2F1-C45DDD02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BE053-3297-76C1-0123-712B4D86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DDF18-4245-0A53-53E1-E48BF7C10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910DB-E70D-5A97-F86D-5007ABD97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0465A-2C3C-CEF6-7CC7-93107C9AD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A4ED5-E1E7-15BF-7B82-D7D3C1CA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9B340-7573-8B16-0B0C-C56E5F96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4D2BA0-7225-5FA7-1991-707CF21E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8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19A7-CA81-0E39-2F30-DBA74044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F613A-E9E9-4F89-2F75-598E82A3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3DEA-3E92-4354-8FCF-2A006A2C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64739-DEAF-5EA1-3E48-CA628420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5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D0953-6940-B040-7AD9-B5B235CB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3ABA1-08C2-835E-EAA2-FEA6F6DB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1E048-0D86-F1D4-AF68-235ADA48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4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BBBD-63B6-D6AB-8720-8369AF72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1534-0B3E-C5CF-8822-0E43E658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513E4-9F03-86DB-FD59-D78F11C21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FECB5-8EC4-DF81-2358-2BA4A540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26086-28D5-E7F4-C102-D72F3BF9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FF25A-6E39-14DC-EA30-3A76A7F7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6421-4572-793D-E847-2F00DCAF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A6423-3C0F-0BBE-8902-CF5256551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512E3-0B53-2247-8E18-F739CE14B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D89BF-6588-8FBE-A128-7D7962AE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9313D-379E-1C60-31FD-A5030107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4102F-62EC-7B0D-04D9-9CEBB52D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30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828EF-9CD2-41A0-3225-2820A7E8B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028A8-727F-7C6B-0F37-380B22101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D813-EB53-3A3D-4E10-492F55353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D6B0-25D3-42C1-9667-A568ED9C895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7AE7-A90B-AD63-39BB-17AA3A99D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119AC-64E2-29FF-D4D9-AC6FE7E6E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22DF-BC5C-4889-B739-F83F65506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9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ntagechurchstreet.co.uk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wantagechurchstreet.co.uk/" TargetMode="External"/><Relationship Id="rId5" Type="http://schemas.openxmlformats.org/officeDocument/2006/relationships/hyperlink" Target="mailto:juliebridle@nhs.net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B6C93A-D370-651D-E6FB-FE9DA1BE464F}"/>
              </a:ext>
            </a:extLst>
          </p:cNvPr>
          <p:cNvSpPr/>
          <p:nvPr/>
        </p:nvSpPr>
        <p:spPr>
          <a:xfrm>
            <a:off x="0" y="6436472"/>
            <a:ext cx="12192000" cy="526303"/>
          </a:xfrm>
          <a:prstGeom prst="rect">
            <a:avLst/>
          </a:prstGeom>
          <a:gradFill flip="none" rotWithShape="1">
            <a:gsLst>
              <a:gs pos="0">
                <a:srgbClr val="F06262"/>
              </a:gs>
              <a:gs pos="48000">
                <a:srgbClr val="F06262"/>
              </a:gs>
              <a:gs pos="100000">
                <a:srgbClr val="F16F6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305D33-4917-A08C-AF14-E787ECDF8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6835" y="311548"/>
            <a:ext cx="5274666" cy="3271407"/>
          </a:xfrm>
        </p:spPr>
        <p:txBody>
          <a:bodyPr>
            <a:noAutofit/>
          </a:bodyPr>
          <a:lstStyle/>
          <a:p>
            <a:pPr algn="ctr" defTabSz="457200">
              <a:lnSpc>
                <a:spcPct val="100000"/>
              </a:lnSpc>
              <a:spcBef>
                <a:spcPts val="0"/>
              </a:spcBef>
            </a:pPr>
            <a:r>
              <a:rPr lang="en-GB" sz="1300" b="1" dirty="0">
                <a:solidFill>
                  <a:srgbClr val="F06262"/>
                </a:solidFill>
                <a:ea typeface="Verdana" panose="020B0604030504040204" pitchFamily="34" charset="0"/>
              </a:rPr>
              <a:t>SALARIED GP</a:t>
            </a:r>
          </a:p>
          <a:p>
            <a:pPr algn="ctr" defTabSz="457200">
              <a:lnSpc>
                <a:spcPct val="100000"/>
              </a:lnSpc>
              <a:spcBef>
                <a:spcPts val="0"/>
              </a:spcBef>
            </a:pPr>
            <a:endParaRPr lang="en-GB" sz="13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4-9 sessions per week (for  planned partner retirement)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Competitive salary (£10,500-11,000 </a:t>
            </a:r>
            <a:r>
              <a:rPr lang="en-GB" sz="1300">
                <a:ea typeface="Verdana" panose="020B0604030504040204" pitchFamily="34" charset="0"/>
                <a:cs typeface="Times New Roman" panose="02020603050405020304" pitchFamily="18" charset="0"/>
              </a:rPr>
              <a:t>per session)</a:t>
            </a:r>
            <a:endParaRPr lang="en-GB" sz="1300" b="1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15 consultations per session- mix of telephone and Face to Face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Protected admin time provided every week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Acute care hub consisting of ANPs, ECP and a supervising GP dealing         with minor illness and urgent cases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Primary care visiting service covers most acute home visits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EMIS Web and </a:t>
            </a:r>
            <a:r>
              <a:rPr lang="en-GB" sz="1300" dirty="0" err="1">
                <a:ea typeface="Verdana" panose="020B0604030504040204" pitchFamily="34" charset="0"/>
                <a:cs typeface="Times New Roman" panose="02020603050405020304" pitchFamily="18" charset="0"/>
              </a:rPr>
              <a:t>DocMan</a:t>
            </a: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 10- all pre-coded by our admin team</a:t>
            </a:r>
          </a:p>
          <a:p>
            <a:pPr indent="-28575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One Acute cover session per week, this list is capped.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300" dirty="0"/>
          </a:p>
        </p:txBody>
      </p:sp>
      <p:pic>
        <p:nvPicPr>
          <p:cNvPr id="7" name="Picture 6" descr="Church Street Practice Wantage">
            <a:hlinkClick r:id="rId3"/>
            <a:extLst>
              <a:ext uri="{FF2B5EF4-FFF2-40B4-BE49-F238E27FC236}">
                <a16:creationId xmlns:a16="http://schemas.microsoft.com/office/drawing/2014/main" id="{E03AEA7A-68BA-6999-08BC-8E7E10866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" y="311548"/>
            <a:ext cx="5905501" cy="7705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66A2C2-1732-BB08-B4BE-65AC7054CE7B}"/>
              </a:ext>
            </a:extLst>
          </p:cNvPr>
          <p:cNvSpPr txBox="1"/>
          <p:nvPr/>
        </p:nvSpPr>
        <p:spPr>
          <a:xfrm>
            <a:off x="294640" y="1098713"/>
            <a:ext cx="580136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F06262"/>
                </a:solidFill>
                <a:ea typeface="Verdana" panose="020B0604030504040204" pitchFamily="34" charset="0"/>
              </a:rPr>
              <a:t>ABOUT US</a:t>
            </a:r>
          </a:p>
          <a:p>
            <a:pPr algn="ctr"/>
            <a:endParaRPr lang="en-GB" sz="1300" b="1" dirty="0">
              <a:ea typeface="Verdana" panose="020B0604030504040204" pitchFamily="34" charset="0"/>
            </a:endParaRPr>
          </a:p>
          <a:p>
            <a:pPr algn="just"/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We are a </a:t>
            </a:r>
            <a:r>
              <a:rPr lang="en-GB" sz="13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friendly, forward thinking research and training practice</a:t>
            </a: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 who</a:t>
            </a:r>
            <a:r>
              <a:rPr lang="en-GB" sz="13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 strive to offer excellent patient care. With a list of 18,000 </a:t>
            </a: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patients, t</a:t>
            </a:r>
            <a:r>
              <a:rPr lang="en-GB" sz="13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he surgery has an excellent reputation locally amongst both patients and clinicians.</a:t>
            </a:r>
          </a:p>
          <a:p>
            <a:pPr algn="just"/>
            <a:endParaRPr lang="en-GB" sz="1300" dirty="0">
              <a:effectLst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You would be part of an exceptional multidisciplinary team and PCN which includes GPs, ANPs, nurses, HCAs, paramedics, physio, mental health worker, pharmacists, pharmacy technician, care co-ordinator, social prescriber and a health and wellbeing coach. The team is supported by our amazing and devoted patient advisers and administrators.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B7522E-72B1-10A8-506E-0C5853043008}"/>
              </a:ext>
            </a:extLst>
          </p:cNvPr>
          <p:cNvSpPr txBox="1"/>
          <p:nvPr/>
        </p:nvSpPr>
        <p:spPr>
          <a:xfrm>
            <a:off x="962025" y="6436472"/>
            <a:ext cx="10029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For more information or to arrange an informal visit please contact: </a:t>
            </a:r>
            <a:r>
              <a:rPr lang="en-GB" sz="1200" i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juliebridle@nhs.net</a:t>
            </a:r>
            <a:r>
              <a:rPr lang="en-GB" sz="1200" i="1" dirty="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(practice manager) or </a:t>
            </a:r>
            <a:r>
              <a:rPr lang="en-GB" sz="1200" i="1" u="sng" dirty="0">
                <a:solidFill>
                  <a:schemeClr val="bg1"/>
                </a:solidFill>
              </a:rPr>
              <a:t>lizmackenzie@nhs.net </a:t>
            </a:r>
            <a:r>
              <a:rPr lang="en-GB" sz="1200" dirty="0">
                <a:solidFill>
                  <a:schemeClr val="bg1"/>
                </a:solidFill>
              </a:rPr>
              <a:t>(senior partner)</a:t>
            </a:r>
          </a:p>
          <a:p>
            <a:pPr algn="ctr"/>
            <a:r>
              <a:rPr lang="en-GB" sz="1200" i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www.wantagechurchstreet.co.uk</a:t>
            </a:r>
            <a:endParaRPr lang="en-GB" sz="1200" i="1" dirty="0">
              <a:solidFill>
                <a:schemeClr val="bg1"/>
              </a:solidFill>
            </a:endParaRPr>
          </a:p>
          <a:p>
            <a:endParaRPr lang="en-GB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82A02D-E5C9-41C4-0FBD-5AD9628391A5}"/>
              </a:ext>
            </a:extLst>
          </p:cNvPr>
          <p:cNvSpPr txBox="1"/>
          <p:nvPr/>
        </p:nvSpPr>
        <p:spPr>
          <a:xfrm>
            <a:off x="294641" y="3382123"/>
            <a:ext cx="580136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F06262"/>
                </a:solidFill>
                <a:ea typeface="Verdana" panose="020B0604030504040204" pitchFamily="34" charset="0"/>
              </a:rPr>
              <a:t>LOCATION</a:t>
            </a:r>
          </a:p>
          <a:p>
            <a:pPr algn="ctr"/>
            <a:endParaRPr lang="en-GB" sz="13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Church Street Practice is based in Wantage, South West Oxfordshire. In the midst of  a beautiful semi-rural area and thriving market town. With ample on-site parking, great schools and good transport links to Oxford, London and beyond. </a:t>
            </a:r>
          </a:p>
          <a:p>
            <a:pPr algn="just"/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In process of a building expansion which will be complete in early 2023, to give extra consulting space and a large, modern open-plan waiting area. </a:t>
            </a:r>
          </a:p>
          <a:p>
            <a:r>
              <a:rPr lang="en-GB" sz="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50510-DD59-6CE8-559E-13EF7F0E07DB}"/>
              </a:ext>
            </a:extLst>
          </p:cNvPr>
          <p:cNvSpPr txBox="1"/>
          <p:nvPr/>
        </p:nvSpPr>
        <p:spPr>
          <a:xfrm>
            <a:off x="6775553" y="3922931"/>
            <a:ext cx="51218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F06262"/>
                </a:solidFill>
                <a:ea typeface="Verdana" panose="020B0604030504040204" pitchFamily="34" charset="0"/>
              </a:rPr>
              <a:t>ADDITIONAL BENEFITS</a:t>
            </a:r>
          </a:p>
          <a:p>
            <a:endParaRPr lang="en-GB" sz="800" dirty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In house protected CPD time every week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Mentoring available while you find your feet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Support for development of personal interests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6 weeks annual leave and 1 week study leave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Optional private medical insurance available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GB" sz="1300" dirty="0">
                <a:ea typeface="Verdana" panose="020B0604030504040204" pitchFamily="34" charset="0"/>
                <a:cs typeface="Times New Roman" panose="02020603050405020304" pitchFamily="18" charset="0"/>
              </a:rPr>
              <a:t>Tier 2 visa sponsorship</a:t>
            </a:r>
          </a:p>
          <a:p>
            <a:endParaRPr lang="en-GB" sz="800" dirty="0"/>
          </a:p>
        </p:txBody>
      </p:sp>
      <p:pic>
        <p:nvPicPr>
          <p:cNvPr id="1026" name="Picture 2" descr="Church Street Practice | Facebook">
            <a:extLst>
              <a:ext uri="{FF2B5EF4-FFF2-40B4-BE49-F238E27FC236}">
                <a16:creationId xmlns:a16="http://schemas.microsoft.com/office/drawing/2014/main" id="{87449818-298F-393E-82C0-72CD4C9B3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" y="5121060"/>
            <a:ext cx="5801360" cy="112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944EE8-EBF7-CEBF-00D4-F82E4969F6CC}"/>
              </a:ext>
            </a:extLst>
          </p:cNvPr>
          <p:cNvSpPr/>
          <p:nvPr/>
        </p:nvSpPr>
        <p:spPr>
          <a:xfrm>
            <a:off x="6622060" y="253076"/>
            <a:ext cx="5274666" cy="6008957"/>
          </a:xfrm>
          <a:prstGeom prst="rect">
            <a:avLst/>
          </a:prstGeom>
          <a:noFill/>
          <a:ln w="28575">
            <a:solidFill>
              <a:srgbClr val="F06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3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AA938FE962A45A3E19DCBCF209F91" ma:contentTypeVersion="10" ma:contentTypeDescription="Create a new document." ma:contentTypeScope="" ma:versionID="22108ec67b658662a63d9305981d640b">
  <xsd:schema xmlns:xsd="http://www.w3.org/2001/XMLSchema" xmlns:xs="http://www.w3.org/2001/XMLSchema" xmlns:p="http://schemas.microsoft.com/office/2006/metadata/properties" xmlns:ns1="http://schemas.microsoft.com/sharepoint/v3" xmlns:ns3="32678723-8c06-45e1-8bd0-318b9868a43d" targetNamespace="http://schemas.microsoft.com/office/2006/metadata/properties" ma:root="true" ma:fieldsID="d01013db4fb017b9fde50326dea97276" ns1:_="" ns3:_="">
    <xsd:import namespace="http://schemas.microsoft.com/sharepoint/v3"/>
    <xsd:import namespace="32678723-8c06-45e1-8bd0-318b9868a4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78723-8c06-45e1-8bd0-318b9868a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4CB9D1-1D11-4D11-94A6-E7D0BB196D38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32678723-8c06-45e1-8bd0-318b9868a43d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E3E4D7-D055-4747-8F38-B0A2CE01B1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54499D-07EF-418D-9909-BE00153EE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678723-8c06-45e1-8bd0-318b9868a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and join us</dc:title>
  <dc:creator>MACKENZIE, Liz (NHS BUCKINGHAMSHIRE, OXFORDSHIRE AND BERKSHIRE WEST ICB - 10Q)</dc:creator>
  <cp:lastModifiedBy>CEO</cp:lastModifiedBy>
  <cp:revision>7</cp:revision>
  <dcterms:created xsi:type="dcterms:W3CDTF">2022-10-11T14:02:49Z</dcterms:created>
  <dcterms:modified xsi:type="dcterms:W3CDTF">2023-06-06T12:35:10Z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0x010100831AA938FE962A45A3E19DCBCF209F91</vt:lpwstr>
  </property>
</Properties>
</file>